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474" r:id="rId4"/>
    <p:sldId id="447" r:id="rId5"/>
    <p:sldId id="448" r:id="rId6"/>
    <p:sldId id="449" r:id="rId7"/>
    <p:sldId id="450" r:id="rId8"/>
    <p:sldId id="451" r:id="rId9"/>
    <p:sldId id="452" r:id="rId10"/>
    <p:sldId id="453" r:id="rId11"/>
    <p:sldId id="357" r:id="rId12"/>
    <p:sldId id="454" r:id="rId13"/>
    <p:sldId id="455" r:id="rId14"/>
    <p:sldId id="456" r:id="rId15"/>
    <p:sldId id="457" r:id="rId16"/>
    <p:sldId id="458" r:id="rId17"/>
    <p:sldId id="459" r:id="rId18"/>
    <p:sldId id="460" r:id="rId19"/>
    <p:sldId id="461" r:id="rId20"/>
    <p:sldId id="462" r:id="rId21"/>
    <p:sldId id="463" r:id="rId22"/>
    <p:sldId id="464" r:id="rId23"/>
    <p:sldId id="465" r:id="rId24"/>
    <p:sldId id="466" r:id="rId25"/>
    <p:sldId id="467" r:id="rId26"/>
    <p:sldId id="468" r:id="rId27"/>
    <p:sldId id="469" r:id="rId28"/>
    <p:sldId id="470" r:id="rId29"/>
    <p:sldId id="473" r:id="rId30"/>
    <p:sldId id="471" r:id="rId31"/>
    <p:sldId id="472" r:id="rId3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18A"/>
    <a:srgbClr val="000000"/>
    <a:srgbClr val="2BD965"/>
    <a:srgbClr val="CCFFFF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70" d="100"/>
          <a:sy n="70" d="100"/>
        </p:scale>
        <p:origin x="-606" y="-96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5" y="161925"/>
            <a:ext cx="2071688" cy="63071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19100" y="161925"/>
            <a:ext cx="6067425" cy="63071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9100" y="1114425"/>
            <a:ext cx="4068763" cy="5354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0263" y="1114425"/>
            <a:ext cx="4070350" cy="5354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ebdings" panose="05030102010509060703" pitchFamily="18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8925" y="161925"/>
            <a:ext cx="2071688" cy="63071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19100" y="161925"/>
            <a:ext cx="6067425" cy="63071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19100" y="1114425"/>
            <a:ext cx="4068763" cy="5354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0263" y="1114425"/>
            <a:ext cx="4070350" cy="5354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ebdings" panose="05030102010509060703" pitchFamily="18" charset="2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华文楷体" panose="0201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矩形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7999"/>
            </a:srgbClr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1028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9D9D9D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1F66115-9796-4D97-BBCF-FE8C6B175D5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9D9D9D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9D9D9D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079" name="KSO_BT1"/>
          <p:cNvSpPr>
            <a:spLocks noGrp="1"/>
          </p:cNvSpPr>
          <p:nvPr>
            <p:ph type="title"/>
          </p:nvPr>
        </p:nvSpPr>
        <p:spPr>
          <a:xfrm>
            <a:off x="419100" y="161925"/>
            <a:ext cx="8291513" cy="7000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80" name="KSO_BC1"/>
          <p:cNvSpPr>
            <a:spLocks noGrp="1"/>
          </p:cNvSpPr>
          <p:nvPr>
            <p:ph type="body" idx="1"/>
          </p:nvPr>
        </p:nvSpPr>
        <p:spPr>
          <a:xfrm>
            <a:off x="419100" y="1114425"/>
            <a:ext cx="8291513" cy="53546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pic>
        <p:nvPicPr>
          <p:cNvPr id="3081" name="Picture 8" descr="C:\Documents and Settings\Administrator\Application Data\Tencent\Users\76418276\QQ\WinTemp\RichOle\3XW}ORJWNMWGN4LLI@XYFBI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+mj-lt"/>
          <a:ea typeface="+mj-ea"/>
          <a:cs typeface="隶书" panose="02010509060101010101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Franklin Gothic Medium" panose="020B0603020102020204" pitchFamily="34" charset="0"/>
          <a:ea typeface="隶书" panose="02010509060101010101" charset="-122"/>
          <a:cs typeface="隶书" panose="02010509060101010101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Franklin Gothic Medium" panose="020B0603020102020204" pitchFamily="34" charset="0"/>
          <a:ea typeface="隶书" panose="02010509060101010101" charset="-122"/>
          <a:cs typeface="隶书" panose="02010509060101010101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Franklin Gothic Medium" panose="020B0603020102020204" pitchFamily="34" charset="0"/>
          <a:ea typeface="隶书" panose="02010509060101010101" charset="-122"/>
          <a:cs typeface="隶书" panose="02010509060101010101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Franklin Gothic Medium" panose="020B0603020102020204" pitchFamily="34" charset="0"/>
          <a:ea typeface="隶书" panose="02010509060101010101" charset="-122"/>
          <a:cs typeface="隶书" panose="0201050906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57505" indent="-357505" algn="just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ebdings" panose="05030102010509060703" pitchFamily="18" charset="2"/>
        <a:buChar char=""/>
        <a:defRPr sz="2000">
          <a:solidFill>
            <a:schemeClr val="accent1"/>
          </a:solidFill>
          <a:latin typeface="+mn-lt"/>
          <a:ea typeface="+mn-ea"/>
          <a:cs typeface="华文楷体" panose="02010600040101010101" charset="-122"/>
        </a:defRPr>
      </a:lvl1pPr>
      <a:lvl2pPr marL="357505" indent="-357505" algn="just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C6DA88"/>
        </a:buClr>
        <a:buFont typeface="幼圆" panose="02010509060101010101" charset="-122"/>
        <a:buChar char=" "/>
        <a:defRPr sz="1600">
          <a:solidFill>
            <a:schemeClr val="tx1"/>
          </a:solidFill>
          <a:latin typeface="+mn-lt"/>
          <a:ea typeface="+mn-ea"/>
          <a:cs typeface="华文楷体" panose="02010600040101010101" charset="-122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  <a:cs typeface="华文楷体" panose="02010600040101010101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华文楷体" panose="02010600040101010101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华文楷体" panose="02010600040101010101" charset="-122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8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KSO_BT1"/>
          <p:cNvSpPr>
            <a:spLocks noGrp="1"/>
          </p:cNvSpPr>
          <p:nvPr>
            <p:ph type="title"/>
          </p:nvPr>
        </p:nvSpPr>
        <p:spPr>
          <a:xfrm>
            <a:off x="419100" y="161925"/>
            <a:ext cx="8291513" cy="700088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100" name="KSO_BC1"/>
          <p:cNvSpPr>
            <a:spLocks noGrp="1"/>
          </p:cNvSpPr>
          <p:nvPr>
            <p:ph type="body" idx="1"/>
          </p:nvPr>
        </p:nvSpPr>
        <p:spPr>
          <a:xfrm>
            <a:off x="419100" y="1114425"/>
            <a:ext cx="8291513" cy="53546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9D9D9D"/>
                </a:solidFill>
                <a:ea typeface="幼圆" panose="0201050906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1615EB3-DF74-4029-932C-A64F3370AA4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9D9D9D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9D9D9D"/>
                </a:solidFill>
                <a:ea typeface="幼圆" panose="0201050906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9D9D9D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charset="-122"/>
              <a:cs typeface="+mn-cs"/>
            </a:endParaRPr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9D9D9D"/>
                </a:solidFill>
                <a:ea typeface="幼圆" panose="02010509060101010101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57505" indent="-357505" algn="just" rtl="0" eaLnBrk="0" fontAlgn="base" hangingPunct="0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ebdings" panose="05030102010509060703" pitchFamily="18" charset="2"/>
        <a:buChar char="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357505" indent="-357505" algn="just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rgbClr val="C6DA88"/>
        </a:buClr>
        <a:buFont typeface="幼圆" panose="02010509060101010101" charset="-122"/>
        <a:buChar char=" 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hyperlink" Target="http://www.cmpbook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.bin"/><Relationship Id="rId4" Type="http://schemas.openxmlformats.org/officeDocument/2006/relationships/hyperlink" Target="&#30005;&#28938;&#21021;&#32423;_&#23433;&#20840;&#29983;&#20135;&#21644;&#38450;&#25252;.f4v" TargetMode="External"/><Relationship Id="rId3" Type="http://schemas.openxmlformats.org/officeDocument/2006/relationships/image" Target="../media/image46.wmf"/><Relationship Id="rId2" Type="http://schemas.openxmlformats.org/officeDocument/2006/relationships/oleObject" Target="../embeddings/oleObject2.bin"/><Relationship Id="rId1" Type="http://schemas.openxmlformats.org/officeDocument/2006/relationships/hyperlink" Target="&#23433;&#20840;&#29983;&#20135;&#30693;&#35782;&#8212;&#8212;&#28938;&#25509;&#23433;&#20840;.f4v" TargetMode="Externa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0" name="Picture 4" descr="机工社标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163" y="0"/>
            <a:ext cx="3779837" cy="765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TextBox 1"/>
          <p:cNvSpPr txBox="1"/>
          <p:nvPr/>
        </p:nvSpPr>
        <p:spPr>
          <a:xfrm>
            <a:off x="684213" y="188913"/>
            <a:ext cx="37258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十四五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职业教育国家规划教材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301" name="Picture 8" descr="000cf1a449a10946c12f01"/>
          <p:cNvPicPr preferRelativeResize="0"/>
          <p:nvPr/>
        </p:nvPicPr>
        <p:blipFill>
          <a:blip r:embed="rId3"/>
          <a:srcRect b="5148"/>
          <a:stretch>
            <a:fillRect/>
          </a:stretch>
        </p:blipFill>
        <p:spPr>
          <a:xfrm>
            <a:off x="323850" y="4752975"/>
            <a:ext cx="2524125" cy="162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2" name="Picture 9" descr="GFEK[)WIETUU_`SWRRW0~V6"/>
          <p:cNvPicPr>
            <a:picLocks noChangeAspect="1"/>
          </p:cNvPicPr>
          <p:nvPr/>
        </p:nvPicPr>
        <p:blipFill>
          <a:blip r:embed="rId4"/>
          <a:srcRect b="50349"/>
          <a:stretch>
            <a:fillRect/>
          </a:stretch>
        </p:blipFill>
        <p:spPr>
          <a:xfrm>
            <a:off x="3420110" y="4743450"/>
            <a:ext cx="2524125" cy="1628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2484120" y="2132965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走进焊接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7112" name="图片 47111" descr="图1-6 国产C919大型客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615" y="4725035"/>
            <a:ext cx="2277110" cy="1600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915920" y="3860800"/>
            <a:ext cx="386143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主编：吴志亚</a:t>
            </a:r>
            <a:endParaRPr lang="zh-CN" altLang="en-US" sz="32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2291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2292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1269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2焊接安全及防护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2"/>
          <p:cNvSpPr/>
          <p:nvPr/>
        </p:nvSpPr>
        <p:spPr>
          <a:xfrm>
            <a:off x="684213" y="1619250"/>
            <a:ext cx="17065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预防触电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271" name="Picture 10" descr="QQ图片201506040909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150" y="2492375"/>
            <a:ext cx="2897188" cy="2430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11" descr="QQ图片201506040922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492375"/>
            <a:ext cx="2305050" cy="25384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5"/>
          <p:cNvGrpSpPr/>
          <p:nvPr/>
        </p:nvGrpSpPr>
        <p:grpSpPr bwMode="auto">
          <a:xfrm>
            <a:off x="1763713" y="5229225"/>
            <a:ext cx="4968875" cy="1223963"/>
            <a:chOff x="1763713" y="5229225"/>
            <a:chExt cx="4968875" cy="1223963"/>
          </a:xfrm>
          <a:solidFill>
            <a:schemeClr val="accent5">
              <a:lumMod val="75000"/>
            </a:schemeClr>
          </a:solidFill>
        </p:grpSpPr>
        <p:sp>
          <p:nvSpPr>
            <p:cNvPr id="17" name="流程图: 多文档 11"/>
            <p:cNvSpPr>
              <a:spLocks noChangeArrowheads="1"/>
            </p:cNvSpPr>
            <p:nvPr/>
          </p:nvSpPr>
          <p:spPr bwMode="auto">
            <a:xfrm>
              <a:off x="1763713" y="5229225"/>
              <a:ext cx="4968875" cy="1223963"/>
            </a:xfrm>
            <a:prstGeom prst="flowChartMultidocument">
              <a:avLst/>
            </a:prstGeom>
            <a:grpFill/>
            <a:ln w="9525" cmpd="sng">
              <a:solidFill>
                <a:schemeClr val="tx1"/>
              </a:solidFill>
              <a:miter lim="800000"/>
            </a:ln>
          </p:spPr>
          <p:txBody>
            <a:bodyPr lIns="90170" tIns="46990" rIns="90170" bIns="4699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275" name="矩形 6"/>
            <p:cNvSpPr>
              <a:spLocks noChangeArrowheads="1"/>
            </p:cNvSpPr>
            <p:nvPr/>
          </p:nvSpPr>
          <p:spPr bwMode="auto">
            <a:xfrm>
              <a:off x="1763713" y="5445125"/>
              <a:ext cx="4321175" cy="83185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例如：如图电焊机以钢筋充当接地导线，违反安全使用规定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。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3315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316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2293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2焊接安全及防护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2"/>
          <p:cNvSpPr/>
          <p:nvPr/>
        </p:nvSpPr>
        <p:spPr>
          <a:xfrm>
            <a:off x="684213" y="1619250"/>
            <a:ext cx="17065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预防触电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295" name="图示 10"/>
          <p:cNvPicPr/>
          <p:nvPr/>
        </p:nvPicPr>
        <p:blipFill>
          <a:blip r:embed="rId1"/>
          <a:stretch>
            <a:fillRect/>
          </a:stretch>
        </p:blipFill>
        <p:spPr>
          <a:xfrm>
            <a:off x="590550" y="2316163"/>
            <a:ext cx="7962900" cy="4017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4339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4340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317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2焊接安全及防护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2"/>
          <p:cNvSpPr/>
          <p:nvPr/>
        </p:nvSpPr>
        <p:spPr>
          <a:xfrm>
            <a:off x="684213" y="1619250"/>
            <a:ext cx="17065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预防触电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319" name="图示 12"/>
          <p:cNvPicPr/>
          <p:nvPr/>
        </p:nvPicPr>
        <p:blipFill>
          <a:blip r:embed="rId1"/>
          <a:stretch>
            <a:fillRect/>
          </a:stretch>
        </p:blipFill>
        <p:spPr>
          <a:xfrm>
            <a:off x="590550" y="2139950"/>
            <a:ext cx="8242300" cy="4260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5363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5364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矩形 2"/>
          <p:cNvSpPr/>
          <p:nvPr/>
        </p:nvSpPr>
        <p:spPr>
          <a:xfrm>
            <a:off x="684213" y="1619250"/>
            <a:ext cx="2341562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预防弧光辐射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366" name="对象 12"/>
          <p:cNvPicPr>
            <a:picLocks noChangeAspect="1"/>
          </p:cNvPicPr>
          <p:nvPr/>
        </p:nvPicPr>
        <p:blipFill>
          <a:blip r:embed="rId1"/>
          <a:srcRect t="-166" b="-249"/>
          <a:stretch>
            <a:fillRect/>
          </a:stretch>
        </p:blipFill>
        <p:spPr>
          <a:xfrm>
            <a:off x="5651500" y="4437063"/>
            <a:ext cx="2292350" cy="21605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箭头连接符 15"/>
          <p:cNvCxnSpPr>
            <a:cxnSpLocks noChangeShapeType="1"/>
          </p:cNvCxnSpPr>
          <p:nvPr/>
        </p:nvCxnSpPr>
        <p:spPr bwMode="auto">
          <a:xfrm>
            <a:off x="5724525" y="4797425"/>
            <a:ext cx="179388" cy="360363"/>
          </a:xfrm>
          <a:prstGeom prst="straightConnector1">
            <a:avLst/>
          </a:prstGeom>
          <a:noFill/>
          <a:ln w="25400" cmpd="sng">
            <a:solidFill>
              <a:schemeClr val="accent2"/>
            </a:solidFill>
            <a:round/>
            <a:tailEnd type="arrow" w="med" len="med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</p:cxnSp>
      <p:pic>
        <p:nvPicPr>
          <p:cNvPr id="15368" name="Picture 3" descr="C:\Users\Administrator\AppData\Roaming\Tencent\Users\592888128\QQ\WinTemp\RichOle\N4ZJ$K{NT)C(UH{02OFRPH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0" y="1557338"/>
            <a:ext cx="923925" cy="21240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直接箭头连接符 17"/>
          <p:cNvCxnSpPr>
            <a:cxnSpLocks noChangeShapeType="1"/>
          </p:cNvCxnSpPr>
          <p:nvPr/>
        </p:nvCxnSpPr>
        <p:spPr bwMode="auto">
          <a:xfrm flipV="1">
            <a:off x="4500563" y="2492375"/>
            <a:ext cx="576263" cy="215900"/>
          </a:xfrm>
          <a:prstGeom prst="straightConnector1">
            <a:avLst/>
          </a:prstGeom>
          <a:noFill/>
          <a:ln w="25400" cmpd="sng">
            <a:solidFill>
              <a:schemeClr val="accent2"/>
            </a:solidFill>
            <a:round/>
            <a:tailEnd type="arrow" w="med" len="med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</p:cxnSp>
      <p:pic>
        <p:nvPicPr>
          <p:cNvPr id="15370" name="Picture 4" descr="C:\Users\Administrator\AppData\Roaming\Tencent\Users\592888128\QQ\WinTemp\RichOle\8MGA1ARK24CSACBH]`B1YD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3" y="2349500"/>
            <a:ext cx="2381250" cy="11715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7" name="直接箭头连接符 20"/>
          <p:cNvCxnSpPr>
            <a:cxnSpLocks noChangeShapeType="1"/>
          </p:cNvCxnSpPr>
          <p:nvPr/>
        </p:nvCxnSpPr>
        <p:spPr bwMode="auto">
          <a:xfrm flipH="1" flipV="1">
            <a:off x="1692275" y="3573463"/>
            <a:ext cx="287338" cy="360363"/>
          </a:xfrm>
          <a:prstGeom prst="straightConnector1">
            <a:avLst/>
          </a:prstGeom>
          <a:noFill/>
          <a:ln w="25400" cmpd="sng">
            <a:solidFill>
              <a:schemeClr val="accent2"/>
            </a:solidFill>
            <a:round/>
            <a:tailEnd type="arrow" w="med" len="med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</p:cxnSp>
      <p:pic>
        <p:nvPicPr>
          <p:cNvPr id="15372" name="图片 22" descr="IMG_89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5229225"/>
            <a:ext cx="1884363" cy="14128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0" name="直接箭头连接符 24"/>
          <p:cNvCxnSpPr>
            <a:cxnSpLocks noChangeShapeType="1"/>
          </p:cNvCxnSpPr>
          <p:nvPr/>
        </p:nvCxnSpPr>
        <p:spPr bwMode="auto">
          <a:xfrm flipH="1">
            <a:off x="3132138" y="6021388"/>
            <a:ext cx="287338" cy="144463"/>
          </a:xfrm>
          <a:prstGeom prst="straightConnector1">
            <a:avLst/>
          </a:prstGeom>
          <a:noFill/>
          <a:ln w="25400" cmpd="sng">
            <a:solidFill>
              <a:schemeClr val="accent2"/>
            </a:solidFill>
            <a:round/>
            <a:tailEnd type="arrow" w="med" len="med"/>
          </a:ln>
          <a:effectLst>
            <a:outerShdw dist="20000" dir="5400000" algn="ctr" rotWithShape="0">
              <a:srgbClr val="000000">
                <a:alpha val="34000"/>
              </a:srgbClr>
            </a:outerShdw>
          </a:effectLst>
        </p:spPr>
      </p:cxnSp>
      <p:sp>
        <p:nvSpPr>
          <p:cNvPr id="15374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2焊接安全及防护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22"/>
          <p:cNvGrpSpPr/>
          <p:nvPr/>
        </p:nvGrpSpPr>
        <p:grpSpPr>
          <a:xfrm>
            <a:off x="1476375" y="2133600"/>
            <a:ext cx="5054600" cy="4144963"/>
            <a:chOff x="1395562" y="2255962"/>
            <a:chExt cx="5054600" cy="4144962"/>
          </a:xfrm>
        </p:grpSpPr>
        <p:pic>
          <p:nvPicPr>
            <p:cNvPr id="15376" name="图示 1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395562" y="2255962"/>
              <a:ext cx="5054600" cy="414496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7" name="Picture 5" descr="C:\Users\Administrator\AppData\Roaming\Tencent\Users\592888128\QQ\WinTemp\RichOle\P7SKJ(BIBV`C4S}E{_SGVJO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7824" y="3645024"/>
              <a:ext cx="1806575" cy="134143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3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6387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388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5365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2焊接安全及防护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2"/>
          <p:cNvSpPr/>
          <p:nvPr/>
        </p:nvSpPr>
        <p:spPr>
          <a:xfrm>
            <a:off x="684213" y="1619250"/>
            <a:ext cx="26209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预防火灾和爆炸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367" name="Picture 14" descr="C:\Users\Administrator\AppData\Roaming\Tencent\Users\592888128\QQ\WinTemp\RichOle\1P5%ZK(YS(ZBJFBY4J}JQ2C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988" y="2266950"/>
            <a:ext cx="6545262" cy="4010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8" name="云形标注 19"/>
          <p:cNvSpPr/>
          <p:nvPr/>
        </p:nvSpPr>
        <p:spPr>
          <a:xfrm rot="-254299">
            <a:off x="3808413" y="1714500"/>
            <a:ext cx="4321175" cy="936625"/>
          </a:xfrm>
          <a:prstGeom prst="cloudCallout">
            <a:avLst>
              <a:gd name="adj1" fmla="val -56639"/>
              <a:gd name="adj2" fmla="val -5459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r>
              <a:rPr lang="zh-CN" altLang="en-US" sz="2400" dirty="0">
                <a:latin typeface="Arial" panose="020B0604020202020204" pitchFamily="34" charset="0"/>
              </a:rPr>
              <a:t>    预防的重要性</a:t>
            </a:r>
            <a:endParaRPr lang="en-US" altLang="zh-CN" sz="2400" dirty="0">
              <a:latin typeface="Arial" panose="020B0604020202020204" pitchFamily="34" charset="0"/>
            </a:endParaRPr>
          </a:p>
          <a:p>
            <a:r>
              <a:rPr lang="zh-CN" altLang="en-US" sz="2400" dirty="0">
                <a:latin typeface="Arial" panose="020B0604020202020204" pitchFamily="34" charset="0"/>
              </a:rPr>
              <a:t>        你知道吗</a:t>
            </a:r>
            <a:r>
              <a:rPr lang="zh-CN" altLang="en-US" dirty="0">
                <a:latin typeface="Arial" panose="020B0604020202020204" pitchFamily="34" charset="0"/>
              </a:rPr>
              <a:t>？</a:t>
            </a:r>
            <a:endParaRPr lang="zh-CN" altLang="en-US" dirty="0">
              <a:latin typeface="Arial" panose="020B0604020202020204" pitchFamily="34" charset="0"/>
            </a:endParaRPr>
          </a:p>
          <a:p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9" grpId="0"/>
      <p:bldP spid="153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7411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7412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6389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2焊接安全及防护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2"/>
          <p:cNvSpPr/>
          <p:nvPr/>
        </p:nvSpPr>
        <p:spPr>
          <a:xfrm>
            <a:off x="684213" y="1619250"/>
            <a:ext cx="26209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预防火灾和爆炸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391" name="TextBox 17"/>
          <p:cNvPicPr/>
          <p:nvPr/>
        </p:nvPicPr>
        <p:blipFill>
          <a:blip r:embed="rId1"/>
          <a:stretch>
            <a:fillRect/>
          </a:stretch>
        </p:blipFill>
        <p:spPr>
          <a:xfrm>
            <a:off x="539750" y="4437063"/>
            <a:ext cx="2468563" cy="2206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TextBox 19"/>
          <p:cNvPicPr/>
          <p:nvPr/>
        </p:nvPicPr>
        <p:blipFill>
          <a:blip r:embed="rId2"/>
          <a:stretch>
            <a:fillRect/>
          </a:stretch>
        </p:blipFill>
        <p:spPr>
          <a:xfrm>
            <a:off x="971550" y="2133600"/>
            <a:ext cx="215265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TextBox 20"/>
          <p:cNvPicPr/>
          <p:nvPr/>
        </p:nvPicPr>
        <p:blipFill>
          <a:blip r:embed="rId3"/>
          <a:stretch>
            <a:fillRect/>
          </a:stretch>
        </p:blipFill>
        <p:spPr>
          <a:xfrm>
            <a:off x="5868988" y="1844675"/>
            <a:ext cx="2457450" cy="13414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TextBox 21"/>
          <p:cNvPicPr/>
          <p:nvPr/>
        </p:nvPicPr>
        <p:blipFill>
          <a:blip r:embed="rId4"/>
          <a:stretch>
            <a:fillRect/>
          </a:stretch>
        </p:blipFill>
        <p:spPr>
          <a:xfrm>
            <a:off x="6013450" y="5157788"/>
            <a:ext cx="2470150" cy="1328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5" name="图示 16"/>
          <p:cNvPicPr/>
          <p:nvPr/>
        </p:nvPicPr>
        <p:blipFill>
          <a:blip r:embed="rId5"/>
          <a:stretch>
            <a:fillRect/>
          </a:stretch>
        </p:blipFill>
        <p:spPr>
          <a:xfrm>
            <a:off x="539750" y="2276475"/>
            <a:ext cx="8255000" cy="4000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8435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8436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grpSp>
        <p:nvGrpSpPr>
          <p:cNvPr id="2" name="组合 11"/>
          <p:cNvGrpSpPr/>
          <p:nvPr/>
        </p:nvGrpSpPr>
        <p:grpSpPr>
          <a:xfrm>
            <a:off x="4500563" y="2492375"/>
            <a:ext cx="3600450" cy="3198813"/>
            <a:chOff x="4500563" y="2492375"/>
            <a:chExt cx="3600450" cy="3198813"/>
          </a:xfrm>
        </p:grpSpPr>
        <p:pic>
          <p:nvPicPr>
            <p:cNvPr id="18443" name="Picture 2" descr="焊接排烟净化系统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59338" y="2492375"/>
              <a:ext cx="2535237" cy="24479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44" name="TextBox 13"/>
            <p:cNvSpPr txBox="1"/>
            <p:nvPr/>
          </p:nvSpPr>
          <p:spPr>
            <a:xfrm>
              <a:off x="4500563" y="5229225"/>
              <a:ext cx="3600450" cy="46196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400" dirty="0">
                  <a:latin typeface="Arial" panose="020B0604020202020204" pitchFamily="34" charset="0"/>
                </a:rPr>
                <a:t>图</a:t>
              </a:r>
              <a:r>
                <a:rPr lang="en-US" altLang="zh-CN" sz="2400" dirty="0">
                  <a:latin typeface="Arial" panose="020B0604020202020204" pitchFamily="34" charset="0"/>
                </a:rPr>
                <a:t>3-4 </a:t>
              </a:r>
              <a:r>
                <a:rPr lang="zh-CN" altLang="en-US" sz="2400" dirty="0">
                  <a:latin typeface="Arial" panose="020B0604020202020204" pitchFamily="34" charset="0"/>
                </a:rPr>
                <a:t>焊接排烟净化系统</a:t>
              </a:r>
              <a:endParaRPr lang="zh-CN" altLang="en-US" sz="2400" dirty="0">
                <a:latin typeface="Arial" panose="020B0604020202020204" pitchFamily="34" charset="0"/>
              </a:endParaRPr>
            </a:p>
          </p:txBody>
        </p:sp>
      </p:grpSp>
      <p:sp>
        <p:nvSpPr>
          <p:cNvPr id="17416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2焊接安全及防护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2"/>
          <p:cNvSpPr/>
          <p:nvPr/>
        </p:nvSpPr>
        <p:spPr>
          <a:xfrm>
            <a:off x="684213" y="1619250"/>
            <a:ext cx="389890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预防有害气体和烟尘中毒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" name="组合 10"/>
          <p:cNvGrpSpPr/>
          <p:nvPr/>
        </p:nvGrpSpPr>
        <p:grpSpPr>
          <a:xfrm>
            <a:off x="1619250" y="2420938"/>
            <a:ext cx="2592388" cy="3270250"/>
            <a:chOff x="1619250" y="2420938"/>
            <a:chExt cx="2592388" cy="3270250"/>
          </a:xfrm>
        </p:grpSpPr>
        <p:sp>
          <p:nvSpPr>
            <p:cNvPr id="18441" name="TextBox 12"/>
            <p:cNvSpPr txBox="1"/>
            <p:nvPr/>
          </p:nvSpPr>
          <p:spPr>
            <a:xfrm>
              <a:off x="1763713" y="5229225"/>
              <a:ext cx="2447925" cy="46196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400" dirty="0">
                  <a:latin typeface="Arial" panose="020B0604020202020204" pitchFamily="34" charset="0"/>
                </a:rPr>
                <a:t>图</a:t>
              </a:r>
              <a:r>
                <a:rPr lang="en-US" altLang="zh-CN" sz="2400" dirty="0">
                  <a:latin typeface="Arial" panose="020B0604020202020204" pitchFamily="34" charset="0"/>
                </a:rPr>
                <a:t>1</a:t>
              </a:r>
              <a:r>
                <a:rPr lang="zh-CN" altLang="en-US" sz="2400" dirty="0">
                  <a:latin typeface="Arial" panose="020B0604020202020204" pitchFamily="34" charset="0"/>
                </a:rPr>
                <a:t>：防毒面罩</a:t>
              </a:r>
              <a:endParaRPr lang="zh-CN" altLang="en-US" sz="2400" dirty="0">
                <a:latin typeface="Arial" panose="020B0604020202020204" pitchFamily="34" charset="0"/>
              </a:endParaRPr>
            </a:p>
          </p:txBody>
        </p:sp>
        <p:pic>
          <p:nvPicPr>
            <p:cNvPr id="18442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9250" y="2420938"/>
              <a:ext cx="2571750" cy="259238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9459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9460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8437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2焊接安全及防护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2"/>
          <p:cNvSpPr/>
          <p:nvPr/>
        </p:nvSpPr>
        <p:spPr>
          <a:xfrm>
            <a:off x="684213" y="1619250"/>
            <a:ext cx="389890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预防有害气体和烟尘中毒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1042988" y="2205038"/>
            <a:ext cx="2808288" cy="4154488"/>
          </a:xfrm>
          <a:prstGeom prst="rect">
            <a:avLst/>
          </a:prstGeom>
          <a:gradFill rotWithShape="1">
            <a:gsLst>
              <a:gs pos="0">
                <a:srgbClr val="BDBDBD"/>
              </a:gs>
              <a:gs pos="80000">
                <a:srgbClr val="F7F7F7"/>
              </a:gs>
              <a:gs pos="100000">
                <a:srgbClr val="F8F8F8"/>
              </a:gs>
            </a:gsLst>
            <a:lin ang="5400000"/>
          </a:gradFill>
          <a:ln w="9525" cmpd="sng">
            <a:solidFill>
              <a:srgbClr val="F9F9F9"/>
            </a:solidFill>
            <a:miter lim="800000"/>
          </a:ln>
          <a:effectLst>
            <a:outerShdw dist="23000" dir="5400000" algn="ctr" rotWithShape="0">
              <a:srgbClr val="000000">
                <a:alpha val="31999"/>
              </a:srgb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）选择恰当的通风方式，注意通风排气工作</a:t>
            </a:r>
            <a:endParaRPr kumimoji="0" lang="en-US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）合理组织劳动布局</a:t>
            </a:r>
            <a:endParaRPr kumimoji="0" lang="en-US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）做好个人防护工作</a:t>
            </a:r>
            <a:endParaRPr kumimoji="0" lang="en-US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</a:t>
            </a:r>
            <a:r>
              <a:rPr kumimoji="0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）条件允许的情况下，尽量使用自动焊、半自动焊方法，代替手工焊接</a:t>
            </a:r>
            <a:endParaRPr kumimoji="0" lang="zh-CN" altLang="en-US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3889375" y="2205038"/>
            <a:ext cx="4503738" cy="4205287"/>
            <a:chOff x="3889375" y="2205038"/>
            <a:chExt cx="4503738" cy="4205287"/>
          </a:xfrm>
        </p:grpSpPr>
        <p:pic>
          <p:nvPicPr>
            <p:cNvPr id="19465" name="对象 11"/>
            <p:cNvPicPr>
              <a:picLocks noChangeAspect="1"/>
            </p:cNvPicPr>
            <p:nvPr/>
          </p:nvPicPr>
          <p:blipFill>
            <a:blip r:embed="rId1"/>
            <a:srcRect r="-67" b="-336"/>
            <a:stretch>
              <a:fillRect/>
            </a:stretch>
          </p:blipFill>
          <p:spPr>
            <a:xfrm>
              <a:off x="3889375" y="2205038"/>
              <a:ext cx="4503738" cy="38877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6" name="TextBox 19"/>
            <p:cNvSpPr txBox="1"/>
            <p:nvPr/>
          </p:nvSpPr>
          <p:spPr>
            <a:xfrm>
              <a:off x="5076825" y="5949950"/>
              <a:ext cx="2663825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2400" dirty="0">
                  <a:latin typeface="宋体" panose="02010600030101010101" pitchFamily="2" charset="-122"/>
                </a:rPr>
                <a:t>图</a:t>
              </a:r>
              <a:r>
                <a:rPr lang="en-US" altLang="zh-CN" sz="2400" dirty="0">
                  <a:latin typeface="宋体" panose="02010600030101010101" pitchFamily="2" charset="-122"/>
                </a:rPr>
                <a:t>3-5 </a:t>
              </a:r>
              <a:r>
                <a:rPr lang="zh-CN" altLang="en-US" sz="2400" dirty="0">
                  <a:latin typeface="宋体" panose="02010600030101010101" pitchFamily="2" charset="-122"/>
                </a:rPr>
                <a:t>通风方式</a:t>
              </a:r>
              <a:endParaRPr lang="zh-CN" altLang="en-US" sz="2400" dirty="0">
                <a:latin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6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0483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484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9461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2"/>
          <p:cNvSpPr/>
          <p:nvPr/>
        </p:nvSpPr>
        <p:spPr>
          <a:xfrm>
            <a:off x="684213" y="1619250"/>
            <a:ext cx="235267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焊前准备工作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463" name="图示 11"/>
          <p:cNvPicPr/>
          <p:nvPr/>
        </p:nvPicPr>
        <p:blipFill>
          <a:blip r:embed="rId1"/>
          <a:stretch>
            <a:fillRect/>
          </a:stretch>
        </p:blipFill>
        <p:spPr>
          <a:xfrm>
            <a:off x="1584325" y="2189163"/>
            <a:ext cx="6413500" cy="3851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1507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08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485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2"/>
          <p:cNvSpPr/>
          <p:nvPr/>
        </p:nvSpPr>
        <p:spPr>
          <a:xfrm>
            <a:off x="684213" y="1619250"/>
            <a:ext cx="3435350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2.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焊前检查和安全防护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487" name="Picture 2" descr="QQ图片201409120115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0" y="2133600"/>
            <a:ext cx="6251575" cy="41767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2"/>
          <p:cNvGrpSpPr/>
          <p:nvPr/>
        </p:nvGrpSpPr>
        <p:grpSpPr>
          <a:xfrm>
            <a:off x="5003800" y="5589588"/>
            <a:ext cx="2774950" cy="708025"/>
            <a:chOff x="0" y="0"/>
            <a:chExt cx="2775010" cy="708444"/>
          </a:xfrm>
        </p:grpSpPr>
        <p:sp>
          <p:nvSpPr>
            <p:cNvPr id="21513" name="圆角矩形 13"/>
            <p:cNvSpPr/>
            <p:nvPr/>
          </p:nvSpPr>
          <p:spPr>
            <a:xfrm>
              <a:off x="0" y="0"/>
              <a:ext cx="2738122" cy="599548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54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1514" name="圆角矩形 4"/>
            <p:cNvSpPr/>
            <p:nvPr/>
          </p:nvSpPr>
          <p:spPr>
            <a:xfrm>
              <a:off x="72008" y="144016"/>
              <a:ext cx="2703002" cy="564428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20" tIns="30480" rIns="45720" bIns="30480" anchor="ctr" anchorCtr="0"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（</a:t>
              </a:r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）检测污染物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5123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124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101" name="矩形 3"/>
          <p:cNvSpPr/>
          <p:nvPr/>
        </p:nvSpPr>
        <p:spPr>
          <a:xfrm>
            <a:off x="827088" y="981075"/>
            <a:ext cx="2016125" cy="576263"/>
          </a:xfrm>
          <a:prstGeom prst="rect">
            <a:avLst/>
          </a:prstGeom>
          <a:solidFill>
            <a:srgbClr val="002060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内容占位符 2"/>
          <p:cNvSpPr txBox="1">
            <a:spLocks noChangeArrowheads="1"/>
          </p:cNvSpPr>
          <p:nvPr/>
        </p:nvSpPr>
        <p:spPr bwMode="auto">
          <a:xfrm>
            <a:off x="539750" y="1628775"/>
            <a:ext cx="7920038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57505" marR="0" indent="-357505" algn="just" defTabSz="914400">
              <a:lnSpc>
                <a:spcPct val="150000"/>
              </a:lnSpc>
              <a:spcBef>
                <a:spcPts val="600"/>
              </a:spcBef>
              <a:buClrTx/>
              <a:buSzPct val="80000"/>
              <a:buFont typeface="Wingdings" panose="05000000000000000000" pitchFamily="2" charset="2"/>
              <a:buChar char="l"/>
              <a:defRPr/>
            </a:pPr>
            <a:r>
              <a:rPr kumimoji="0" lang="en-US" altLang="zh-CN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．了解焊接过程的有害因素；</a:t>
            </a:r>
            <a:endParaRPr kumimoji="0" lang="zh-CN" altLang="en-US" sz="2400" kern="0" cap="none" spc="0" normalizeH="0" baseline="0" noProof="0" dirty="0">
              <a:solidFill>
                <a:schemeClr val="accent5">
                  <a:lumMod val="1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57505" marR="0" indent="-357505" algn="just" defTabSz="914400">
              <a:lnSpc>
                <a:spcPct val="150000"/>
              </a:lnSpc>
              <a:spcBef>
                <a:spcPts val="600"/>
              </a:spcBef>
              <a:buClrTx/>
              <a:buSzPct val="80000"/>
              <a:buFont typeface="Wingdings" panose="05000000000000000000" pitchFamily="2" charset="2"/>
              <a:buChar char="l"/>
              <a:defRPr/>
            </a:pPr>
            <a:r>
              <a:rPr kumimoji="0" lang="en-US" altLang="zh-CN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．掌握焊接安全事项及基本防护常识；</a:t>
            </a:r>
            <a:endParaRPr kumimoji="0" lang="zh-CN" altLang="en-US" sz="2400" kern="0" cap="none" spc="0" normalizeH="0" baseline="0" noProof="0" dirty="0">
              <a:solidFill>
                <a:schemeClr val="accent5">
                  <a:lumMod val="1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57505" marR="0" indent="-357505" algn="just" defTabSz="914400">
              <a:lnSpc>
                <a:spcPct val="150000"/>
              </a:lnSpc>
              <a:spcBef>
                <a:spcPts val="600"/>
              </a:spcBef>
              <a:buClrTx/>
              <a:buSzPct val="80000"/>
              <a:buFont typeface="Wingdings" panose="05000000000000000000" pitchFamily="2" charset="2"/>
              <a:buChar char="l"/>
              <a:defRPr/>
            </a:pPr>
            <a:r>
              <a:rPr kumimoji="0" lang="en-US" altLang="zh-CN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．掌握焊接操作的基本要领，更安全、高效走上工作岗位；</a:t>
            </a:r>
            <a:endParaRPr kumimoji="0" lang="zh-CN" altLang="en-US" sz="2400" kern="0" cap="none" spc="0" normalizeH="0" baseline="0" noProof="0" dirty="0">
              <a:solidFill>
                <a:schemeClr val="accent5">
                  <a:lumMod val="1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57505" marR="0" indent="-357505" algn="just" defTabSz="91440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/>
            </a:pPr>
            <a:endParaRPr kumimoji="0" lang="zh-CN" altLang="en-US" sz="2400" kern="0" cap="none" spc="0" normalizeH="0" baseline="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357505" marR="0" indent="-357505" algn="just" defTabSz="9144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ebdings" panose="05030102010509060703" pitchFamily="18" charset="2"/>
              <a:buChar char=""/>
              <a:defRPr/>
            </a:pPr>
            <a:endParaRPr kumimoji="0" lang="zh-CN" altLang="en-US" sz="2400" kern="0" cap="none" spc="0" normalizeH="0" baseline="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103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9700" y="3644900"/>
            <a:ext cx="2978150" cy="2736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2531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2532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1509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2"/>
          <p:cNvSpPr/>
          <p:nvPr/>
        </p:nvSpPr>
        <p:spPr>
          <a:xfrm>
            <a:off x="684213" y="1619250"/>
            <a:ext cx="3435350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2.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焊前检查和安全防护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5003800" y="5589588"/>
            <a:ext cx="2774950" cy="708025"/>
            <a:chOff x="0" y="0"/>
            <a:chExt cx="2775010" cy="708444"/>
          </a:xfrm>
        </p:grpSpPr>
        <p:sp>
          <p:nvSpPr>
            <p:cNvPr id="22537" name="圆角矩形 11"/>
            <p:cNvSpPr/>
            <p:nvPr/>
          </p:nvSpPr>
          <p:spPr>
            <a:xfrm>
              <a:off x="0" y="0"/>
              <a:ext cx="2738122" cy="599548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54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2538" name="圆角矩形 4"/>
            <p:cNvSpPr/>
            <p:nvPr/>
          </p:nvSpPr>
          <p:spPr>
            <a:xfrm>
              <a:off x="72008" y="144016"/>
              <a:ext cx="2703002" cy="564428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20" tIns="30480" rIns="45720" bIns="30480" anchor="ctr" anchorCtr="0"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（</a:t>
              </a:r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）检测爆炸物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1512" name="图示 13"/>
          <p:cNvPicPr/>
          <p:nvPr/>
        </p:nvPicPr>
        <p:blipFill>
          <a:blip r:embed="rId1"/>
          <a:stretch>
            <a:fillRect/>
          </a:stretch>
        </p:blipFill>
        <p:spPr>
          <a:xfrm>
            <a:off x="390525" y="2273300"/>
            <a:ext cx="7210425" cy="3341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3555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3556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3557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2"/>
          <p:cNvSpPr/>
          <p:nvPr/>
        </p:nvSpPr>
        <p:spPr>
          <a:xfrm>
            <a:off x="684213" y="1619250"/>
            <a:ext cx="3435350" cy="8302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2.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焊前检查和安全防护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559" name="对象 9"/>
          <p:cNvPicPr>
            <a:picLocks noChangeAspect="1"/>
          </p:cNvPicPr>
          <p:nvPr/>
        </p:nvPicPr>
        <p:blipFill>
          <a:blip r:embed="rId1"/>
          <a:srcRect l="-926"/>
          <a:stretch>
            <a:fillRect/>
          </a:stretch>
        </p:blipFill>
        <p:spPr>
          <a:xfrm>
            <a:off x="971550" y="2276475"/>
            <a:ext cx="6192838" cy="4019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3"/>
          <p:cNvGrpSpPr/>
          <p:nvPr/>
        </p:nvGrpSpPr>
        <p:grpSpPr>
          <a:xfrm>
            <a:off x="4859338" y="5589588"/>
            <a:ext cx="3744912" cy="708025"/>
            <a:chOff x="0" y="0"/>
            <a:chExt cx="2775010" cy="708444"/>
          </a:xfrm>
        </p:grpSpPr>
        <p:sp>
          <p:nvSpPr>
            <p:cNvPr id="23561" name="圆角矩形 14"/>
            <p:cNvSpPr/>
            <p:nvPr/>
          </p:nvSpPr>
          <p:spPr>
            <a:xfrm>
              <a:off x="0" y="0"/>
              <a:ext cx="2738122" cy="599548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5400" cap="flat" cmpd="sng">
              <a:solidFill>
                <a:schemeClr val="accent2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23562" name="圆角矩形 4"/>
            <p:cNvSpPr/>
            <p:nvPr/>
          </p:nvSpPr>
          <p:spPr>
            <a:xfrm>
              <a:off x="72008" y="144016"/>
              <a:ext cx="2703002" cy="564428"/>
            </a:xfrm>
            <a:prstGeom prst="rect">
              <a:avLst/>
            </a:prstGeom>
            <a:solidFill>
              <a:schemeClr val="bg1"/>
            </a:solidFill>
            <a:ln w="25400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45720" tIns="30480" rIns="45720" bIns="30480" anchor="ctr" anchorCtr="0"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（</a:t>
              </a:r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r>
                <a:rPr lang="zh-CN" altLang="en-US" sz="2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）一般检修的安全措施</a:t>
              </a:r>
              <a:endPara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4579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4580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4581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2"/>
          <p:cNvSpPr/>
          <p:nvPr/>
        </p:nvSpPr>
        <p:spPr>
          <a:xfrm>
            <a:off x="684213" y="1619250"/>
            <a:ext cx="3078162" cy="8223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3.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焊接安全作业事项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4583" name="图示 7"/>
          <p:cNvPicPr/>
          <p:nvPr/>
        </p:nvPicPr>
        <p:blipFill>
          <a:blip r:embed="rId1"/>
          <a:stretch>
            <a:fillRect/>
          </a:stretch>
        </p:blipFill>
        <p:spPr>
          <a:xfrm>
            <a:off x="603250" y="2200275"/>
            <a:ext cx="6492875" cy="4084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5603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5604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4581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圆角矩形 6"/>
          <p:cNvPicPr/>
          <p:nvPr/>
        </p:nvPicPr>
        <p:blipFill>
          <a:blip r:embed="rId1"/>
          <a:stretch>
            <a:fillRect/>
          </a:stretch>
        </p:blipFill>
        <p:spPr>
          <a:xfrm>
            <a:off x="5230813" y="1152525"/>
            <a:ext cx="3413125" cy="1395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图示 18"/>
          <p:cNvPicPr/>
          <p:nvPr/>
        </p:nvPicPr>
        <p:blipFill>
          <a:blip r:embed="rId2"/>
          <a:stretch>
            <a:fillRect/>
          </a:stretch>
        </p:blipFill>
        <p:spPr>
          <a:xfrm>
            <a:off x="184150" y="2060575"/>
            <a:ext cx="8143875" cy="4803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6627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28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5605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606" name="Picture 2" descr="容器内焊接的监护措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10100" y="2924175"/>
            <a:ext cx="4002088" cy="2520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圆角矩形 12"/>
          <p:cNvSpPr/>
          <p:nvPr/>
        </p:nvSpPr>
        <p:spPr bwMode="auto">
          <a:xfrm rot="481936">
            <a:off x="4600009" y="1799571"/>
            <a:ext cx="3520475" cy="64807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Right"/>
            <a:lightRig rig="threePt" dir="t"/>
          </a:scene3d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设备内部焊接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684213" y="1844675"/>
            <a:ext cx="3959225" cy="4537075"/>
            <a:chOff x="683568" y="1844824"/>
            <a:chExt cx="3960440" cy="4536504"/>
          </a:xfrm>
        </p:grpSpPr>
        <p:sp>
          <p:nvSpPr>
            <p:cNvPr id="18" name="六边形 17"/>
            <p:cNvSpPr/>
            <p:nvPr/>
          </p:nvSpPr>
          <p:spPr bwMode="auto">
            <a:xfrm>
              <a:off x="683568" y="1844824"/>
              <a:ext cx="3888432" cy="792088"/>
            </a:xfrm>
            <a:prstGeom prst="hexagon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p"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先</a:t>
              </a:r>
              <a:r>
                <a:rPr kumimoji="0" lang="zh-C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了解设备结构及注意事项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六边形 18"/>
            <p:cNvSpPr/>
            <p:nvPr/>
          </p:nvSpPr>
          <p:spPr bwMode="auto">
            <a:xfrm>
              <a:off x="683568" y="2780928"/>
              <a:ext cx="3960440" cy="792088"/>
            </a:xfrm>
            <a:prstGeom prst="hexagon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p"/>
                <a:defRPr/>
              </a:pPr>
              <a:r>
                <a:rPr kumimoji="0" lang="zh-C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内部作业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，做好防护。</a:t>
              </a:r>
              <a:r>
                <a:rPr kumimoji="0" lang="zh-C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隔离和切断</a:t>
              </a: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、清洗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六边形 19"/>
            <p:cNvSpPr/>
            <p:nvPr/>
          </p:nvSpPr>
          <p:spPr bwMode="auto">
            <a:xfrm>
              <a:off x="683568" y="3717032"/>
              <a:ext cx="3960440" cy="792088"/>
            </a:xfrm>
            <a:prstGeom prst="hexagon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p"/>
                <a:defRPr/>
              </a:pPr>
              <a:r>
                <a:rPr kumimoji="0" lang="zh-C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内部要通风良好严禁使用氧气作为通风气源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六边形 20"/>
            <p:cNvSpPr/>
            <p:nvPr/>
          </p:nvSpPr>
          <p:spPr bwMode="auto">
            <a:xfrm>
              <a:off x="683568" y="4653136"/>
              <a:ext cx="3960440" cy="792088"/>
            </a:xfrm>
            <a:prstGeom prst="hexagon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p"/>
                <a:defRPr/>
              </a:pPr>
              <a:r>
                <a:rPr kumimoji="0" lang="zh-C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进入容器内部焊接要派专人进行监护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六边形 21"/>
            <p:cNvSpPr/>
            <p:nvPr/>
          </p:nvSpPr>
          <p:spPr bwMode="auto">
            <a:xfrm>
              <a:off x="683568" y="5589240"/>
              <a:ext cx="3960440" cy="792088"/>
            </a:xfrm>
            <a:prstGeom prst="hexagon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Char char="p"/>
                <a:defRPr/>
              </a:pPr>
              <a:r>
                <a:rPr kumimoji="0" lang="zh-CN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氧乙炔焊、割炬要随人进出，不得放在容器内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7651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7652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6629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 rot="481936">
            <a:off x="4600008" y="1799571"/>
            <a:ext cx="3520476" cy="64807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Right"/>
            <a:lightRig rig="threePt" dir="t"/>
          </a:scene3d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焊接、修补燃料容器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31" name="矩形 10"/>
          <p:cNvSpPr/>
          <p:nvPr/>
        </p:nvSpPr>
        <p:spPr>
          <a:xfrm>
            <a:off x="755650" y="2492375"/>
            <a:ext cx="72009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dirty="0">
                <a:latin typeface="Arial" panose="020B0604020202020204" pitchFamily="34" charset="0"/>
              </a:rPr>
              <a:t>       </a:t>
            </a:r>
            <a:r>
              <a:rPr lang="zh-CN" altLang="zh-CN" sz="2400" dirty="0">
                <a:latin typeface="Arial" panose="020B0604020202020204" pitchFamily="34" charset="0"/>
              </a:rPr>
              <a:t>这一类焊补产品因其内部含有极少量的残液，在焊接过程中也会蒸发产生有害物质，与空气混合后能引起爆炸，因此焊前必须彻底清洗</a:t>
            </a:r>
            <a:r>
              <a:rPr lang="zh-CN" altLang="en-US" sz="2400" dirty="0">
                <a:latin typeface="Arial" panose="020B0604020202020204" pitchFamily="34" charset="0"/>
              </a:rPr>
              <a:t>。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pic>
        <p:nvPicPr>
          <p:cNvPr id="26632" name="对象 6"/>
          <p:cNvPicPr/>
          <p:nvPr/>
        </p:nvPicPr>
        <p:blipFill>
          <a:blip r:embed="rId1"/>
          <a:srcRect l="-330" b="-4141"/>
          <a:stretch>
            <a:fillRect/>
          </a:stretch>
        </p:blipFill>
        <p:spPr>
          <a:xfrm>
            <a:off x="927100" y="3644900"/>
            <a:ext cx="5975350" cy="302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  <p:bldP spid="266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8675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8676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7653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.1.3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焊接安全操作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 rot="481936">
            <a:off x="4600009" y="1799571"/>
            <a:ext cx="3520475" cy="64807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Right"/>
            <a:lightRig rig="threePt" dir="t"/>
          </a:scene3d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焊后安全检查事项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2564904"/>
            <a:ext cx="7776864" cy="36933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1.</a:t>
            </a:r>
            <a:r>
              <a:rPr kumimoji="0" lang="zh-CN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仔细检查焊缝是否按要求完成，发现漏焊等现象及时补焊。</a:t>
            </a:r>
            <a:endParaRPr kumimoji="0" lang="zh-CN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2.</a:t>
            </a:r>
            <a:r>
              <a:rPr kumimoji="0" lang="zh-CN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由于焊后炽热处遇到易燃物质也能引起燃烧或爆炸</a:t>
            </a:r>
            <a:r>
              <a:rPr kumimoji="0" lang="zh-CN" altLang="en-US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r>
              <a:rPr kumimoji="0" lang="zh-CN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所以加热的结构，必须待冷却后，才能进料或进气。</a:t>
            </a:r>
            <a:endParaRPr kumimoji="0" lang="zh-CN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3.</a:t>
            </a:r>
            <a:r>
              <a:rPr kumimoji="0" lang="zh-CN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焊后对整个作业及邻近地带进行检查。凡是经过加热、</a:t>
            </a:r>
            <a:r>
              <a:rPr kumimoji="0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烘烤、发生烟雾或蒸气的低凹处，应彻底检查，确保安全。</a:t>
            </a:r>
            <a:endParaRPr kumimoji="0" lang="zh-CN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4.</a:t>
            </a:r>
            <a:r>
              <a:rPr kumimoji="0" lang="zh-CN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为了防止意外事故的发生，焊接作业结束后</a:t>
            </a:r>
            <a:endParaRPr kumimoji="0" lang="en-US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</a:t>
            </a:r>
            <a:r>
              <a:rPr kumimoji="0" lang="zh-CN" altLang="zh-CN" sz="2400" kern="1200" cap="none" spc="0" normalizeH="0" baseline="0" noProof="0" dirty="0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要彻底清理现场。</a:t>
            </a:r>
            <a:endParaRPr kumimoji="0" lang="zh-CN" altLang="zh-CN" sz="2400" kern="1200" cap="none" spc="0" normalizeH="0" baseline="0" noProof="0" dirty="0"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R="0" defTabSz="91440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2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053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054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7653" name="矩形 3"/>
          <p:cNvSpPr/>
          <p:nvPr/>
        </p:nvSpPr>
        <p:spPr>
          <a:xfrm>
            <a:off x="468313" y="908050"/>
            <a:ext cx="2303462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看一看    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3250" name="Object 2">
            <a:hlinkClick r:id="rId1" action="ppaction://hlinkfile"/>
          </p:cNvPr>
          <p:cNvGraphicFramePr/>
          <p:nvPr/>
        </p:nvGraphicFramePr>
        <p:xfrm>
          <a:off x="1116013" y="2924175"/>
          <a:ext cx="2546350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showAsIcon="1" r:id="rId2" imgW="1094740" imgH="708025" progId="Package">
                  <p:embed/>
                </p:oleObj>
              </mc:Choice>
              <mc:Fallback>
                <p:oleObj name="" showAsIcon="1" r:id="rId2" imgW="1094740" imgH="708025" progId="Packag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6013" y="2924175"/>
                        <a:ext cx="2546350" cy="1657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1" name="Object 3">
            <a:hlinkClick r:id="rId4" action="ppaction://hlinkfile"/>
          </p:cNvPr>
          <p:cNvGraphicFramePr/>
          <p:nvPr/>
        </p:nvGraphicFramePr>
        <p:xfrm>
          <a:off x="3419475" y="2924175"/>
          <a:ext cx="2986088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showAsIcon="1" r:id="rId5" imgW="1480820" imgH="708025" progId="Package">
                  <p:embed/>
                </p:oleObj>
              </mc:Choice>
              <mc:Fallback>
                <p:oleObj name="" showAsIcon="1" r:id="rId5" imgW="1480820" imgH="708025" progId="Packag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9475" y="2924175"/>
                        <a:ext cx="2986088" cy="1584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9" descr="QQ图片201506020850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788" y="1989138"/>
            <a:ext cx="1717675" cy="3116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9699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9700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8677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阅读材料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78" name="TextBox 8"/>
          <p:cNvSpPr txBox="1"/>
          <p:nvPr/>
        </p:nvSpPr>
        <p:spPr>
          <a:xfrm>
            <a:off x="2051050" y="1844675"/>
            <a:ext cx="50419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zh-CN" sz="2400" b="1" dirty="0">
                <a:latin typeface="宋体" panose="02010600030101010101" pitchFamily="2" charset="-122"/>
              </a:rPr>
              <a:t>上海静安区高层住宅</a:t>
            </a:r>
            <a:r>
              <a:rPr lang="en-US" altLang="zh-CN" sz="2400" b="1" dirty="0">
                <a:latin typeface="宋体" panose="02010600030101010101" pitchFamily="2" charset="-122"/>
              </a:rPr>
              <a:t>11.15</a:t>
            </a:r>
            <a:r>
              <a:rPr lang="zh-CN" altLang="zh-CN" sz="2400" b="1" dirty="0">
                <a:latin typeface="宋体" panose="02010600030101010101" pitchFamily="2" charset="-122"/>
              </a:rPr>
              <a:t>特大火灾</a:t>
            </a:r>
            <a:endParaRPr lang="zh-CN" altLang="zh-CN" sz="2400" dirty="0">
              <a:latin typeface="宋体" panose="02010600030101010101" pitchFamily="2" charset="-122"/>
            </a:endParaRPr>
          </a:p>
        </p:txBody>
      </p:sp>
      <p:pic>
        <p:nvPicPr>
          <p:cNvPr id="28679" name="Picture 3" descr="20101116142430-1383784124_看图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0563" y="2708275"/>
            <a:ext cx="3114675" cy="252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Picture 4" descr="思考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8" y="1484313"/>
            <a:ext cx="1449387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2708275"/>
            <a:ext cx="2808288" cy="2524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723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0724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9701" name="矩形 3"/>
          <p:cNvSpPr/>
          <p:nvPr/>
        </p:nvSpPr>
        <p:spPr>
          <a:xfrm>
            <a:off x="468313" y="908050"/>
            <a:ext cx="2087562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思考与练习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703" name="Picture 3" descr="C:\Users\Administrator\AppData\Roaming\Tencent\Users\592888128\QQ\WinTemp\RichOle\7@FV[N0K{]%ZBSPZ3}1VZ)K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988" y="1773238"/>
            <a:ext cx="7315200" cy="432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2"/>
          <p:cNvSpPr>
            <a:spLocks noChangeArrowheads="1"/>
          </p:cNvSpPr>
          <p:nvPr/>
        </p:nvSpPr>
        <p:spPr bwMode="auto">
          <a:xfrm>
            <a:off x="2771775" y="2565400"/>
            <a:ext cx="4032250" cy="2406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请说一说焊接过程中你知道哪些有害因素？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试分析预防触电的重要性？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如何安全高效的进行焊接作业？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6147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148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内容占位符 2"/>
          <p:cNvSpPr txBox="1">
            <a:spLocks noChangeArrowheads="1"/>
          </p:cNvSpPr>
          <p:nvPr/>
        </p:nvSpPr>
        <p:spPr bwMode="auto">
          <a:xfrm>
            <a:off x="468313" y="1844675"/>
            <a:ext cx="4391025" cy="4779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57505" marR="0" indent="-357505" defTabSz="91440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ebdings" panose="05030102010509060703" pitchFamily="18" charset="2"/>
              <a:buNone/>
              <a:defRPr/>
            </a:pPr>
            <a:r>
              <a:rPr kumimoji="0" lang="en-US" altLang="zh-CN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</a:t>
            </a:r>
            <a:r>
              <a:rPr kumimoji="0" lang="zh-CN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焊接安全特别重要</a:t>
            </a:r>
            <a:r>
              <a:rPr kumimoji="0" lang="zh-CN" altLang="en-US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r>
              <a:rPr kumimoji="0" lang="zh-CN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焊工属于</a:t>
            </a:r>
            <a:r>
              <a:rPr kumimoji="0" lang="zh-CN" sz="2400" b="1" kern="0" cap="none" spc="0" normalizeH="0" baseline="0" noProof="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特种作业人员</a:t>
            </a:r>
            <a:r>
              <a:rPr kumimoji="0" lang="zh-CN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，必须通过安全培训和考试才能上岗。焊工在焊接过程中，面临诸多伤害和危险，焊接作业</a:t>
            </a:r>
            <a:r>
              <a:rPr kumimoji="0" lang="zh-CN" altLang="en-US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要严格遵守规范，注意</a:t>
            </a:r>
            <a:r>
              <a:rPr kumimoji="0" lang="zh-CN" sz="2400" kern="0" cap="none" spc="0" normalizeH="0" baseline="0" noProof="0" dirty="0">
                <a:solidFill>
                  <a:schemeClr val="accent5">
                    <a:lumMod val="1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安全与防护。</a:t>
            </a:r>
            <a:endParaRPr kumimoji="0" lang="zh-CN" sz="2400" kern="0" cap="none" spc="0" normalizeH="0" baseline="0" noProof="0" dirty="0">
              <a:solidFill>
                <a:schemeClr val="accent5">
                  <a:lumMod val="1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57505" marR="0" indent="-357505" algn="just" defTabSz="91440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/>
            </a:pPr>
            <a:endParaRPr kumimoji="0" lang="zh-CN" sz="2400" kern="0" cap="none" spc="0" normalizeH="0" baseline="0" noProof="0" dirty="0">
              <a:solidFill>
                <a:schemeClr val="accent1"/>
              </a:solidFill>
              <a:latin typeface="宋体" panose="02010600030101010101" pitchFamily="2" charset="-122"/>
              <a:ea typeface="+mn-ea"/>
              <a:cs typeface="+mn-cs"/>
            </a:endParaRPr>
          </a:p>
          <a:p>
            <a:pPr marL="357505" marR="0" indent="-357505" algn="just" defTabSz="914400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/>
            </a:pPr>
            <a:endParaRPr kumimoji="0" lang="zh-CN" sz="1000" kern="0" cap="none" spc="0" normalizeH="0" baseline="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  <a:p>
            <a:pPr marL="357505" marR="0" indent="-357505" algn="just" defTabSz="91440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ebdings" panose="05030102010509060703" pitchFamily="18" charset="2"/>
              <a:buChar char=""/>
              <a:defRPr/>
            </a:pPr>
            <a:endParaRPr kumimoji="0" lang="zh-CN" altLang="zh-CN" sz="1000" kern="0" cap="none" spc="0" normalizeH="0" baseline="0" noProof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6" name="矩形 3"/>
          <p:cNvSpPr/>
          <p:nvPr/>
        </p:nvSpPr>
        <p:spPr>
          <a:xfrm>
            <a:off x="828675" y="981075"/>
            <a:ext cx="3168650" cy="576263"/>
          </a:xfrm>
          <a:prstGeom prst="rect">
            <a:avLst/>
          </a:prstGeom>
          <a:solidFill>
            <a:srgbClr val="002060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焊接安全的重要性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127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800" y="2205038"/>
            <a:ext cx="3578225" cy="2681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1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171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172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149" name="矩形 3"/>
          <p:cNvSpPr/>
          <p:nvPr/>
        </p:nvSpPr>
        <p:spPr>
          <a:xfrm>
            <a:off x="828675" y="981075"/>
            <a:ext cx="3168650" cy="576263"/>
          </a:xfrm>
          <a:prstGeom prst="rect">
            <a:avLst/>
          </a:prstGeom>
          <a:solidFill>
            <a:srgbClr val="002060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焊接安全标准概述</a:t>
            </a:r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6150" name="Picture 4" descr="QQ图片201506011011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1844675"/>
            <a:ext cx="7735888" cy="4214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7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028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0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.1.1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焊接过程的有害因素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2"/>
          <p:cNvSpPr/>
          <p:nvPr/>
        </p:nvSpPr>
        <p:spPr>
          <a:xfrm>
            <a:off x="684213" y="1619250"/>
            <a:ext cx="17065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弧光辐射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32" name="内容占位符 2"/>
          <p:cNvSpPr>
            <a:spLocks noGrp="1"/>
          </p:cNvSpPr>
          <p:nvPr/>
        </p:nvSpPr>
        <p:spPr>
          <a:xfrm>
            <a:off x="539750" y="2133600"/>
            <a:ext cx="8147050" cy="13684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0" hangingPunct="0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dirty="0">
                <a:latin typeface="宋体" panose="02010600030101010101" pitchFamily="2" charset="-122"/>
              </a:rPr>
              <a:t>    焊接中产生的强烈的弧光，主要有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</a:rPr>
              <a:t>可见光、红外线和紫外线</a:t>
            </a:r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</a:rPr>
              <a:t>，</a:t>
            </a:r>
            <a:r>
              <a:rPr lang="zh-CN" altLang="en-US" sz="2400" dirty="0">
                <a:latin typeface="宋体" panose="02010600030101010101" pitchFamily="2" charset="-122"/>
              </a:rPr>
              <a:t>对人体具有不同程度的辐射作用。</a:t>
            </a:r>
            <a:endParaRPr lang="zh-CN" altLang="en-US" sz="2400" dirty="0">
              <a:latin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</a:pPr>
            <a:endParaRPr lang="zh-CN" altLang="en-US" sz="1000" dirty="0">
              <a:latin typeface="Times New Roman" panose="02020603050405020304" pitchFamily="18" charset="0"/>
            </a:endParaRPr>
          </a:p>
          <a:p>
            <a:pPr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zh-CN" altLang="en-US" sz="1000" dirty="0">
              <a:latin typeface="Times New Roman" panose="02020603050405020304" pitchFamily="18" charset="0"/>
            </a:endParaRPr>
          </a:p>
        </p:txBody>
      </p:sp>
      <p:grpSp>
        <p:nvGrpSpPr>
          <p:cNvPr id="2" name="组合 9"/>
          <p:cNvGrpSpPr/>
          <p:nvPr/>
        </p:nvGrpSpPr>
        <p:grpSpPr>
          <a:xfrm>
            <a:off x="1260475" y="3789363"/>
            <a:ext cx="6840538" cy="2232025"/>
            <a:chOff x="1260475" y="3789363"/>
            <a:chExt cx="6840538" cy="2232025"/>
          </a:xfrm>
        </p:grpSpPr>
        <p:pic>
          <p:nvPicPr>
            <p:cNvPr id="1034" name="Picture 8" descr="QQ图片2015060110315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0475" y="3789363"/>
              <a:ext cx="3136900" cy="2232025"/>
            </a:xfrm>
            <a:prstGeom prst="rect">
              <a:avLst/>
            </a:prstGeom>
            <a:noFill/>
            <a:ln w="9525">
              <a:noFill/>
            </a:ln>
          </p:spPr>
        </p:pic>
        <p:graphicFrame>
          <p:nvGraphicFramePr>
            <p:cNvPr id="1026" name="Object 9"/>
            <p:cNvGraphicFramePr/>
            <p:nvPr/>
          </p:nvGraphicFramePr>
          <p:xfrm>
            <a:off x="5003800" y="3789363"/>
            <a:ext cx="3097213" cy="2232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" r:id="rId2" imgW="2488565" imgH="2363470" progId="Word.Document.12">
                    <p:embed/>
                  </p:oleObj>
                </mc:Choice>
                <mc:Fallback>
                  <p:oleObj name="" r:id="rId2" imgW="2488565" imgH="2363470" progId="Word.Document.12">
                    <p:embed/>
                    <p:pic>
                      <p:nvPicPr>
                        <p:cNvPr id="0" name="图片 3075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003800" y="3789363"/>
                          <a:ext cx="3097213" cy="2232025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  <p:bldP spid="8" grpId="0"/>
      <p:bldP spid="10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8195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196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173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.1.1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焊接过程的有害因素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2"/>
          <p:cNvSpPr/>
          <p:nvPr/>
        </p:nvSpPr>
        <p:spPr>
          <a:xfrm>
            <a:off x="1331913" y="1628775"/>
            <a:ext cx="803275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危害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99" name="AutoShape 7"/>
          <p:cNvSpPr/>
          <p:nvPr/>
        </p:nvSpPr>
        <p:spPr>
          <a:xfrm flipV="1">
            <a:off x="468313" y="2852738"/>
            <a:ext cx="2160587" cy="3168650"/>
          </a:xfrm>
          <a:prstGeom prst="cloudCallout">
            <a:avLst>
              <a:gd name="adj1" fmla="val 24366"/>
              <a:gd name="adj2" fmla="val 70000"/>
            </a:avLst>
          </a:prstGeom>
          <a:solidFill>
            <a:srgbClr val="CCFF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 wrap="none" lIns="90170" tIns="46990" rIns="90170" bIns="46990" anchor="ctr" anchorCtr="0"/>
          <a:p>
            <a:pPr algn="ctr"/>
            <a:r>
              <a:rPr lang="zh-CN" altLang="en-US" sz="2400" dirty="0">
                <a:latin typeface="Arial" panose="020B0604020202020204" pitchFamily="34" charset="0"/>
              </a:rPr>
              <a:t>  皮肤脱皮、</a:t>
            </a:r>
            <a:endParaRPr lang="zh-CN" altLang="en-US" sz="2400" dirty="0">
              <a:latin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latin typeface="Arial" panose="020B0604020202020204" pitchFamily="34" charset="0"/>
              </a:rPr>
              <a:t>  畏光、</a:t>
            </a:r>
            <a:endParaRPr lang="zh-CN" altLang="en-US" sz="2400" dirty="0">
              <a:latin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latin typeface="Arial" panose="020B0604020202020204" pitchFamily="34" charset="0"/>
              </a:rPr>
              <a:t>   眼睛流泪、</a:t>
            </a:r>
            <a:endParaRPr lang="zh-CN" altLang="en-US" sz="2400" dirty="0">
              <a:latin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latin typeface="Arial" panose="020B0604020202020204" pitchFamily="34" charset="0"/>
              </a:rPr>
              <a:t>剧痛、电光</a:t>
            </a:r>
            <a:endParaRPr lang="zh-CN" altLang="en-US" sz="2400" dirty="0">
              <a:latin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latin typeface="Arial" panose="020B0604020202020204" pitchFamily="34" charset="0"/>
              </a:rPr>
              <a:t>性眼炎等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pic>
        <p:nvPicPr>
          <p:cNvPr id="7176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4800" y="2133600"/>
            <a:ext cx="6010275" cy="3833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8" grpId="0"/>
      <p:bldP spid="81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9219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0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197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.1.1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焊接过程的有害因素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2"/>
          <p:cNvSpPr/>
          <p:nvPr/>
        </p:nvSpPr>
        <p:spPr>
          <a:xfrm>
            <a:off x="684213" y="1619250"/>
            <a:ext cx="26209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有害气体、粉尘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99" name="内容占位符 2"/>
          <p:cNvSpPr>
            <a:spLocks noGrp="1"/>
          </p:cNvSpPr>
          <p:nvPr/>
        </p:nvSpPr>
        <p:spPr>
          <a:xfrm>
            <a:off x="539750" y="2133600"/>
            <a:ext cx="8148638" cy="1223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0" hangingPunct="0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dirty="0">
                <a:latin typeface="宋体" panose="02010600030101010101" pitchFamily="2" charset="-122"/>
              </a:rPr>
              <a:t>    熔焊中，焊接区都会产生或多或少的有害气体。主要包括</a:t>
            </a:r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</a:rPr>
              <a:t>臭氧、氮氧化物、一氧化碳</a:t>
            </a:r>
            <a:r>
              <a:rPr lang="zh-CN" altLang="en-US" sz="2400" dirty="0">
                <a:latin typeface="宋体" panose="02010600030101010101" pitchFamily="2" charset="-122"/>
              </a:rPr>
              <a:t>和</a:t>
            </a:r>
            <a:r>
              <a:rPr lang="zh-CN" altLang="en-US" sz="2400" dirty="0">
                <a:solidFill>
                  <a:srgbClr val="C00000"/>
                </a:solidFill>
                <a:latin typeface="宋体" panose="02010600030101010101" pitchFamily="2" charset="-122"/>
              </a:rPr>
              <a:t>氟化氢</a:t>
            </a:r>
            <a:r>
              <a:rPr lang="zh-CN" altLang="en-US" sz="2400" dirty="0">
                <a:latin typeface="宋体" panose="02010600030101010101" pitchFamily="2" charset="-122"/>
              </a:rPr>
              <a:t>等各种熔焊过程中。</a:t>
            </a:r>
            <a:endParaRPr lang="zh-CN" altLang="en-US" sz="2400" dirty="0">
              <a:latin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</a:pPr>
            <a:endParaRPr lang="zh-CN" altLang="en-US" sz="2400" dirty="0">
              <a:latin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  <a:spcBef>
                <a:spcPct val="20000"/>
              </a:spcBef>
            </a:pPr>
            <a:r>
              <a:rPr lang="zh-CN" altLang="en-US" sz="1400" dirty="0">
                <a:latin typeface="宋体" panose="02010600030101010101" pitchFamily="2" charset="-122"/>
              </a:rPr>
              <a:t>        </a:t>
            </a:r>
            <a:endParaRPr lang="zh-CN" altLang="en-US" sz="1400" dirty="0">
              <a:latin typeface="宋体" panose="02010600030101010101" pitchFamily="2" charset="-122"/>
            </a:endParaRPr>
          </a:p>
        </p:txBody>
      </p:sp>
      <p:pic>
        <p:nvPicPr>
          <p:cNvPr id="8200" name="Picture 9" descr="QQ图片201506020850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5250" y="3573463"/>
            <a:ext cx="1717675" cy="3116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显示器 390"/>
          <p:cNvSpPr/>
          <p:nvPr/>
        </p:nvSpPr>
        <p:spPr bwMode="auto">
          <a:xfrm>
            <a:off x="755650" y="3500438"/>
            <a:ext cx="5184775" cy="2952750"/>
          </a:xfrm>
          <a:custGeom>
            <a:avLst/>
            <a:gdLst>
              <a:gd name="T0" fmla="*/ 8670523 w 936104"/>
              <a:gd name="T1" fmla="*/ 10641337 h 739561"/>
              <a:gd name="T2" fmla="*/ 20046290 w 936104"/>
              <a:gd name="T3" fmla="*/ 10641337 h 739561"/>
              <a:gd name="T4" fmla="*/ 20985372 w 936104"/>
              <a:gd name="T5" fmla="*/ 11789065 h 739561"/>
              <a:gd name="T6" fmla="*/ 7731441 w 936104"/>
              <a:gd name="T7" fmla="*/ 11789065 h 739561"/>
              <a:gd name="T8" fmla="*/ 8670523 w 936104"/>
              <a:gd name="T9" fmla="*/ 10641337 h 739561"/>
              <a:gd name="T10" fmla="*/ 1658146 w 936104"/>
              <a:gd name="T11" fmla="*/ 831700 h 739561"/>
              <a:gd name="T12" fmla="*/ 1658146 w 936104"/>
              <a:gd name="T13" fmla="*/ 8291915 h 739561"/>
              <a:gd name="T14" fmla="*/ 27058620 w 936104"/>
              <a:gd name="T15" fmla="*/ 8291915 h 739561"/>
              <a:gd name="T16" fmla="*/ 27058620 w 936104"/>
              <a:gd name="T17" fmla="*/ 831700 h 739561"/>
              <a:gd name="T18" fmla="*/ 1658146 w 936104"/>
              <a:gd name="T19" fmla="*/ 831700 h 739561"/>
              <a:gd name="T20" fmla="*/ 0 w 936104"/>
              <a:gd name="T21" fmla="*/ 0 h 739561"/>
              <a:gd name="T22" fmla="*/ 28716766 w 936104"/>
              <a:gd name="T23" fmla="*/ 0 h 739561"/>
              <a:gd name="T24" fmla="*/ 28716766 w 936104"/>
              <a:gd name="T25" fmla="*/ 10329525 h 739561"/>
              <a:gd name="T26" fmla="*/ 0 w 936104"/>
              <a:gd name="T27" fmla="*/ 10329525 h 739561"/>
              <a:gd name="T28" fmla="*/ 0 w 936104"/>
              <a:gd name="T29" fmla="*/ 0 h 7395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936104"/>
              <a:gd name="T46" fmla="*/ 0 h 739561"/>
              <a:gd name="T47" fmla="*/ 936104 w 936104"/>
              <a:gd name="T48" fmla="*/ 739561 h 7395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936104" h="739561">
                <a:moveTo>
                  <a:pt x="282640" y="667561"/>
                </a:moveTo>
                <a:lnTo>
                  <a:pt x="653465" y="667561"/>
                </a:lnTo>
                <a:lnTo>
                  <a:pt x="684077" y="739561"/>
                </a:lnTo>
                <a:lnTo>
                  <a:pt x="252028" y="739561"/>
                </a:lnTo>
                <a:lnTo>
                  <a:pt x="282640" y="667561"/>
                </a:lnTo>
                <a:close/>
                <a:moveTo>
                  <a:pt x="54052" y="52175"/>
                </a:moveTo>
                <a:lnTo>
                  <a:pt x="54052" y="520175"/>
                </a:lnTo>
                <a:lnTo>
                  <a:pt x="882052" y="520175"/>
                </a:lnTo>
                <a:lnTo>
                  <a:pt x="882052" y="52175"/>
                </a:lnTo>
                <a:lnTo>
                  <a:pt x="54052" y="52175"/>
                </a:lnTo>
                <a:close/>
                <a:moveTo>
                  <a:pt x="0" y="0"/>
                </a:moveTo>
                <a:lnTo>
                  <a:pt x="936104" y="0"/>
                </a:lnTo>
                <a:lnTo>
                  <a:pt x="936104" y="648000"/>
                </a:lnTo>
                <a:lnTo>
                  <a:pt x="0" y="64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 w="9525" cmpd="sng">
            <a:solidFill>
              <a:schemeClr val="tx1"/>
            </a:solidFill>
            <a:round/>
          </a:ln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02" name="内容占位符 2"/>
          <p:cNvSpPr>
            <a:spLocks noGrp="1"/>
          </p:cNvSpPr>
          <p:nvPr/>
        </p:nvSpPr>
        <p:spPr>
          <a:xfrm>
            <a:off x="903288" y="3765550"/>
            <a:ext cx="4535487" cy="20161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eaLnBrk="0" hangingPunct="0">
              <a:spcBef>
                <a:spcPct val="20000"/>
              </a:spcBef>
              <a:buNone/>
            </a:pP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例如：焊接钢铁材料时，粉尘中会含有铁，硅，锰。焊接其他金属材料时，粉尘中还有铝，氧化锌，钼等。其中主要有毒物是锰。焊工长期呼吸这些粉尘会引起头痛等。排出有害气体和粉尘的有效措施是加强通风和加强个人防护，如戴面罩、防毒面具等.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0" hangingPunct="0">
              <a:spcBef>
                <a:spcPct val="20000"/>
              </a:spcBef>
              <a:buNone/>
            </a:pPr>
            <a:endParaRPr lang="zh-CN" altLang="en-US" sz="1600" dirty="0">
              <a:latin typeface="宋体" panose="02010600030101010101" pitchFamily="2" charset="-122"/>
              <a:ea typeface="楷体" panose="02010609060101010101" pitchFamily="49" charset="-122"/>
            </a:endParaRPr>
          </a:p>
          <a:p>
            <a:pPr eaLnBrk="0" hangingPunct="0">
              <a:spcBef>
                <a:spcPct val="20000"/>
              </a:spcBef>
              <a:buNone/>
            </a:pPr>
            <a:r>
              <a:rPr lang="zh-CN" altLang="en-US" sz="1200" dirty="0">
                <a:latin typeface="宋体" panose="02010600030101010101" pitchFamily="2" charset="-122"/>
                <a:ea typeface="楷体" panose="02010609060101010101" pitchFamily="49" charset="-122"/>
              </a:rPr>
              <a:t>          </a:t>
            </a:r>
            <a:endParaRPr lang="zh-CN" altLang="en-US" sz="1200" dirty="0">
              <a:latin typeface="宋体" panose="02010600030101010101" pitchFamily="2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12" grpId="0"/>
      <p:bldP spid="8199" grpId="0"/>
      <p:bldP spid="82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0243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44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221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.1.1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焊接过程的有害因素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2"/>
          <p:cNvSpPr/>
          <p:nvPr/>
        </p:nvSpPr>
        <p:spPr>
          <a:xfrm>
            <a:off x="684213" y="1619250"/>
            <a:ext cx="29257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高频电磁场、射线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内容占位符 2"/>
          <p:cNvGrpSpPr/>
          <p:nvPr/>
        </p:nvGrpSpPr>
        <p:grpSpPr bwMode="auto">
          <a:xfrm>
            <a:off x="3745334" y="2049440"/>
            <a:ext cx="4633912" cy="4121150"/>
            <a:chOff x="0" y="0"/>
            <a:chExt cx="2919" cy="2596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9225" name="内容占位符 2"/>
            <p:cNvPicPr>
              <a:picLocks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0" y="0"/>
              <a:ext cx="2919" cy="259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5" y="5"/>
              <a:ext cx="2910" cy="258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宋体" panose="02010600030101010101" pitchFamily="2" charset="-122"/>
                  <a:ea typeface="+mn-ea"/>
                  <a:cs typeface="+mn-cs"/>
                </a:rPr>
                <a:t>    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交流电的频率达到每秒振荡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10-30000万次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时，他周围形成的高频率的电场和磁场称为高频电磁场。焊工长期接触高频电磁场，会引起神经功能紊乱和神经衰弱。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屏蔽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dk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是防止高频电磁场的常用方法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224" name="Picture 8" descr="C:\Users\Administrator\AppData\Roaming\Tencent\Users\592888128\QQ\WinTemp\RichOle\E7TIR5XM9MH}5}G]5JJJH%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3" y="2808288"/>
            <a:ext cx="2451100" cy="2214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标题 1"/>
          <p:cNvSpPr>
            <a:spLocks noGrp="1"/>
          </p:cNvSpPr>
          <p:nvPr>
            <p:ph type="title" idx="4294967295"/>
          </p:nvPr>
        </p:nvSpPr>
        <p:spPr>
          <a:xfrm>
            <a:off x="219075" y="120650"/>
            <a:ext cx="8229600" cy="633413"/>
          </a:xfrm>
          <a:ln/>
        </p:spPr>
        <p:txBody>
          <a:bodyPr vert="horz" wrap="square" lIns="91440" tIns="45720" rIns="91440" bIns="45720" anchor="b" anchorCtr="0"/>
          <a:p>
            <a:pPr algn="ctr" eaLnBrk="1" hangingPunct="1"/>
            <a:r>
              <a:rPr lang="zh-CN" altLang="en-US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3.1</a:t>
            </a:r>
            <a:r>
              <a:rPr lang="zh-CN" altLang="en-US" b="1" dirty="0">
                <a:solidFill>
                  <a:srgbClr val="F2F2F2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rPr>
              <a:t>安全重于一切---焊接安全生产</a:t>
            </a:r>
            <a:endParaRPr lang="zh-CN" altLang="en-US" b="1" dirty="0">
              <a:solidFill>
                <a:srgbClr val="F2F2F2"/>
              </a:solidFill>
              <a:latin typeface="黑体" panose="02010609060101010101" pitchFamily="49" charset="-122"/>
              <a:ea typeface="黑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0243" name="矩形 3"/>
          <p:cNvSpPr/>
          <p:nvPr/>
        </p:nvSpPr>
        <p:spPr>
          <a:xfrm>
            <a:off x="468313" y="908050"/>
            <a:ext cx="4967287" cy="576263"/>
          </a:xfrm>
          <a:prstGeom prst="rect">
            <a:avLst/>
          </a:prstGeom>
          <a:solidFill>
            <a:srgbClr val="17375E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en-US" altLang="zh-CN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.1.1</a:t>
            </a:r>
            <a:r>
              <a:rPr lang="zh-CN" altLang="en-US" sz="24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焊接过程的有害因素</a:t>
            </a:r>
            <a:endParaRPr lang="zh-CN" altLang="en-US" sz="24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68" name="矩形 2"/>
          <p:cNvSpPr/>
          <p:nvPr/>
        </p:nvSpPr>
        <p:spPr>
          <a:xfrm>
            <a:off x="684213" y="1619250"/>
            <a:ext cx="1096962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噪声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269" name="Text Box 6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1270" name="Text Box 7"/>
          <p:cNvSpPr txBox="1"/>
          <p:nvPr/>
        </p:nvSpPr>
        <p:spPr>
          <a:xfrm>
            <a:off x="4416425" y="3246438"/>
            <a:ext cx="311150" cy="3651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10247" name="Picture 8" descr="C:\Users\Administrator\AppData\Roaming\Tencent\Users\592888128\QQ\WinTemp\RichOle\03R9B_OA`LJB{89EW2ISWBS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0338" y="1557338"/>
            <a:ext cx="3240087" cy="2962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椭圆 8"/>
          <p:cNvGrpSpPr/>
          <p:nvPr/>
        </p:nvGrpSpPr>
        <p:grpSpPr>
          <a:xfrm>
            <a:off x="603250" y="4498975"/>
            <a:ext cx="6278563" cy="1749425"/>
            <a:chOff x="0" y="0"/>
            <a:chExt cx="3955" cy="1102"/>
          </a:xfrm>
        </p:grpSpPr>
        <p:pic>
          <p:nvPicPr>
            <p:cNvPr id="11273" name="椭圆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955" cy="11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74" name="Text Box 10"/>
            <p:cNvSpPr txBox="1"/>
            <p:nvPr/>
          </p:nvSpPr>
          <p:spPr>
            <a:xfrm>
              <a:off x="647" y="230"/>
              <a:ext cx="2662" cy="64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p>
              <a:pPr algn="ctr"/>
              <a:r>
                <a:rPr lang="zh-CN" altLang="en-US" sz="2400" b="1" dirty="0">
                  <a:solidFill>
                    <a:srgbClr val="FFFFFF"/>
                  </a:solidFill>
                  <a:latin typeface="宋体" panose="02010600030101010101" pitchFamily="2" charset="-122"/>
                  <a:ea typeface="幼圆" panose="02010509060101010101" charset="-122"/>
                </a:rPr>
                <a:t> </a:t>
              </a:r>
              <a:r>
                <a:rPr lang="zh-CN" altLang="en-US" sz="2400" dirty="0">
                  <a:solidFill>
                    <a:srgbClr val="002060"/>
                  </a:solidFill>
                  <a:latin typeface="宋体" panose="02010600030101010101" pitchFamily="2" charset="-122"/>
                  <a:ea typeface="幼圆" panose="02010509060101010101" charset="-122"/>
                </a:rPr>
                <a:t>研究表明，</a:t>
              </a:r>
              <a:r>
                <a:rPr lang="zh-CN" altLang="en-US" sz="2400" dirty="0">
                  <a:solidFill>
                    <a:srgbClr val="C00000"/>
                  </a:solidFill>
                  <a:latin typeface="宋体" panose="02010600030101010101" pitchFamily="2" charset="-122"/>
                  <a:ea typeface="幼圆" panose="02010509060101010101" charset="-122"/>
                </a:rPr>
                <a:t>85分贝以下</a:t>
              </a:r>
              <a:r>
                <a:rPr lang="zh-CN" altLang="en-US" sz="2400" dirty="0">
                  <a:solidFill>
                    <a:srgbClr val="002060"/>
                  </a:solidFill>
                  <a:latin typeface="宋体" panose="02010600030101010101" pitchFamily="2" charset="-122"/>
                  <a:ea typeface="幼圆" panose="02010509060101010101" charset="-122"/>
                </a:rPr>
                <a:t>的噪声不至于危害听觉，而85分贝以上则可能发生危险。</a:t>
              </a:r>
              <a:endParaRPr lang="zh-CN" altLang="en-US" sz="2400" dirty="0">
                <a:solidFill>
                  <a:srgbClr val="002060"/>
                </a:solidFill>
                <a:latin typeface="Arial" panose="020B0604020202020204" pitchFamily="34" charset="0"/>
                <a:ea typeface="幼圆" panose="020105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  <p:bldP spid="11268" grpId="0"/>
    </p:bldLst>
  </p:timing>
</p:sld>
</file>

<file path=ppt/theme/theme1.xml><?xml version="1.0" encoding="utf-8"?>
<a:theme xmlns:a="http://schemas.openxmlformats.org/drawingml/2006/main" name="A000120140530A99PPBG">
  <a:themeElements>
    <a:clrScheme name="A000120140530A99PPBG 1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E37621"/>
      </a:accent1>
      <a:accent2>
        <a:srgbClr val="9FBE3C"/>
      </a:accent2>
      <a:accent3>
        <a:srgbClr val="FFFFFF"/>
      </a:accent3>
      <a:accent4>
        <a:srgbClr val="505050"/>
      </a:accent4>
      <a:accent5>
        <a:srgbClr val="EFBDAB"/>
      </a:accent5>
      <a:accent6>
        <a:srgbClr val="90AC35"/>
      </a:accent6>
      <a:hlink>
        <a:srgbClr val="00B0F0"/>
      </a:hlink>
      <a:folHlink>
        <a:srgbClr val="AFB2B4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A000120140530A99PPBG 1">
        <a:dk1>
          <a:srgbClr val="5F5F5F"/>
        </a:dk1>
        <a:lt1>
          <a:srgbClr val="FFFFFF"/>
        </a:lt1>
        <a:dk2>
          <a:srgbClr val="5F5F5F"/>
        </a:dk2>
        <a:lt2>
          <a:srgbClr val="FFFFFF"/>
        </a:lt2>
        <a:accent1>
          <a:srgbClr val="E37621"/>
        </a:accent1>
        <a:accent2>
          <a:srgbClr val="9FBE3C"/>
        </a:accent2>
        <a:accent3>
          <a:srgbClr val="FFFFFF"/>
        </a:accent3>
        <a:accent4>
          <a:srgbClr val="505050"/>
        </a:accent4>
        <a:accent5>
          <a:srgbClr val="EFBDAB"/>
        </a:accent5>
        <a:accent6>
          <a:srgbClr val="90AC35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99PPBG">
  <a:themeElements>
    <a:clrScheme name="1_A000120140530A99PPBG 1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E37621"/>
      </a:accent1>
      <a:accent2>
        <a:srgbClr val="9FBE3C"/>
      </a:accent2>
      <a:accent3>
        <a:srgbClr val="FFFFFF"/>
      </a:accent3>
      <a:accent4>
        <a:srgbClr val="505050"/>
      </a:accent4>
      <a:accent5>
        <a:srgbClr val="EFBDAB"/>
      </a:accent5>
      <a:accent6>
        <a:srgbClr val="90AC35"/>
      </a:accent6>
      <a:hlink>
        <a:srgbClr val="00B0F0"/>
      </a:hlink>
      <a:folHlink>
        <a:srgbClr val="AFB2B4"/>
      </a:folHlink>
    </a:clrScheme>
    <a:fontScheme name="1_A000120140530A99PPBG">
      <a:majorFont>
        <a:latin typeface="微软雅黑"/>
        <a:ea typeface="微软雅黑"/>
        <a:cs typeface=""/>
      </a:majorFont>
      <a:minorFont>
        <a:latin typeface="幼圆"/>
        <a:ea typeface="幼圆"/>
        <a:cs typeface="幼圆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A000120140530A99PPBG 1">
        <a:dk1>
          <a:srgbClr val="5F5F5F"/>
        </a:dk1>
        <a:lt1>
          <a:srgbClr val="FFFFFF"/>
        </a:lt1>
        <a:dk2>
          <a:srgbClr val="5F5F5F"/>
        </a:dk2>
        <a:lt2>
          <a:srgbClr val="FFFFFF"/>
        </a:lt2>
        <a:accent1>
          <a:srgbClr val="E37621"/>
        </a:accent1>
        <a:accent2>
          <a:srgbClr val="9FBE3C"/>
        </a:accent2>
        <a:accent3>
          <a:srgbClr val="FFFFFF"/>
        </a:accent3>
        <a:accent4>
          <a:srgbClr val="505050"/>
        </a:accent4>
        <a:accent5>
          <a:srgbClr val="EFBDAB"/>
        </a:accent5>
        <a:accent6>
          <a:srgbClr val="90AC35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A000120150407A10PPBG</Template>
  <TotalTime>0</TotalTime>
  <Words>2112</Words>
  <Application>WPS 演示</Application>
  <PresentationFormat>全屏显示(4:3)</PresentationFormat>
  <Paragraphs>247</Paragraphs>
  <Slides>29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50" baseType="lpstr">
      <vt:lpstr>Arial</vt:lpstr>
      <vt:lpstr>宋体</vt:lpstr>
      <vt:lpstr>Wingdings</vt:lpstr>
      <vt:lpstr>Franklin Gothic Medium</vt:lpstr>
      <vt:lpstr>隶书</vt:lpstr>
      <vt:lpstr>Franklin Gothic Book</vt:lpstr>
      <vt:lpstr>华文楷体</vt:lpstr>
      <vt:lpstr>Webdings</vt:lpstr>
      <vt:lpstr>幼圆</vt:lpstr>
      <vt:lpstr>Calibri</vt:lpstr>
      <vt:lpstr>微软雅黑</vt:lpstr>
      <vt:lpstr>黑体</vt:lpstr>
      <vt:lpstr>Times New Roman</vt:lpstr>
      <vt:lpstr>楷体</vt:lpstr>
      <vt:lpstr>MV Boli</vt:lpstr>
      <vt:lpstr>Arial Unicode MS</vt:lpstr>
      <vt:lpstr>A000120140530A99PPBG</vt:lpstr>
      <vt:lpstr>1_A000120140530A99PPBG</vt:lpstr>
      <vt:lpstr>Word.Document.12</vt:lpstr>
      <vt:lpstr>Package</vt:lpstr>
      <vt:lpstr>Package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bj</dc:creator>
  <cp:lastModifiedBy>可人</cp:lastModifiedBy>
  <cp:revision>160</cp:revision>
  <dcterms:created xsi:type="dcterms:W3CDTF">2013-10-30T09:04:50Z</dcterms:created>
  <dcterms:modified xsi:type="dcterms:W3CDTF">2025-08-22T02:53:54Z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EC65AD6542AA4918AA2888518F44F1D7_12</vt:lpwstr>
  </property>
</Properties>
</file>